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0"/>
  </p:notes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1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A4C227-4EFF-4575-9494-991FD77D9DF2}">
  <a:tblStyle styleId="{A3A4C227-4EFF-4575-9494-991FD77D9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f796fb33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16" name="Google Shape;116;gaf796fb3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7" name="Google Shape;117;gaf796fb3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f796fb33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" name="Google Shape;116;gaf796fb3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7" name="Google Shape;117;gaf796fb3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8182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f796fb33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16" name="Google Shape;116;gaf796fb3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7" name="Google Shape;117;gaf796fb3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1482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f796fb33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16" name="Google Shape;116;gaf796fb3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7" name="Google Shape;117;gaf796fb3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2792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f796fb33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" name="Google Shape;116;gaf796fb3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7" name="Google Shape;117;gaf796fb3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7695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f796fb33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" name="Google Shape;116;gaf796fb3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7" name="Google Shape;117;gaf796fb3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121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6"/>
          <p:cNvGrpSpPr/>
          <p:nvPr/>
        </p:nvGrpSpPr>
        <p:grpSpPr>
          <a:xfrm>
            <a:off x="0" y="558800"/>
            <a:ext cx="9144000" cy="6299200"/>
            <a:chOff x="0" y="635000"/>
            <a:chExt cx="9144000" cy="6299200"/>
          </a:xfrm>
        </p:grpSpPr>
        <p:pic>
          <p:nvPicPr>
            <p:cNvPr id="111" name="Google Shape;111;p16" descr="ppopenbackground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35000"/>
              <a:ext cx="9144000" cy="6299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16" descr="mainlogo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2400" y="3810000"/>
              <a:ext cx="3276600" cy="30718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3" name="Google Shape;113;p16"/>
          <p:cNvSpPr txBox="1">
            <a:spLocks noGrp="1"/>
          </p:cNvSpPr>
          <p:nvPr>
            <p:ph type="ctrTitle"/>
          </p:nvPr>
        </p:nvSpPr>
        <p:spPr>
          <a:xfrm>
            <a:off x="685800" y="685800"/>
            <a:ext cx="77724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dirty="0"/>
              <a:t>Safety Manager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 descr="ppbackgrou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685800" y="762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200" dirty="0"/>
              <a:t>AGENDA</a:t>
            </a:r>
            <a:endParaRPr dirty="0"/>
          </a:p>
        </p:txBody>
      </p:sp>
      <p:sp>
        <p:nvSpPr>
          <p:cNvPr id="121" name="Google Shape;121;p17" descr="Rectangle: Click to edit Master text styles&#10;Second level&#10;Third level&#10;Fourth level&#10;Fifth level"/>
          <p:cNvSpPr txBox="1">
            <a:spLocks noGrp="1"/>
          </p:cNvSpPr>
          <p:nvPr>
            <p:ph type="body" idx="1"/>
          </p:nvPr>
        </p:nvSpPr>
        <p:spPr>
          <a:xfrm>
            <a:off x="0" y="1569625"/>
            <a:ext cx="9144000" cy="44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System View of Managing Safety</a:t>
            </a:r>
            <a:endParaRPr dirty="0"/>
          </a:p>
          <a:p>
            <a:pPr marL="45720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The Service we call Safety Manager</a:t>
            </a:r>
            <a:endParaRPr dirty="0"/>
          </a:p>
          <a:p>
            <a:pPr marL="45720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Demo of how we provide Safety Manager as a Service</a:t>
            </a:r>
            <a:endParaRPr dirty="0"/>
          </a:p>
          <a:p>
            <a:pPr marL="0" lvl="0" indent="0" algn="l" rtl="0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volcano spewing lava&#10;&#10;Description automatically generated with medium confidence">
            <a:extLst>
              <a:ext uri="{FF2B5EF4-FFF2-40B4-BE49-F238E27FC236}">
                <a16:creationId xmlns:a16="http://schemas.microsoft.com/office/drawing/2014/main" id="{1C0F4FEA-AEAB-4DD7-ACE5-9DAE323DE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2984"/>
            <a:ext cx="9143999" cy="5369215"/>
          </a:xfrm>
          <a:prstGeom prst="rect">
            <a:avLst/>
          </a:prstGeom>
        </p:spPr>
      </p:pic>
      <p:pic>
        <p:nvPicPr>
          <p:cNvPr id="119" name="Google Shape;119;p17" descr="ppbackgroun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685800" y="762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200" dirty="0">
                <a:solidFill>
                  <a:schemeClr val="bg1"/>
                </a:solidFill>
              </a:rPr>
              <a:t>How I have felt as a manager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DB772C7-0740-4A5A-AFBD-6E0CFD6D6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6964" y="828520"/>
            <a:ext cx="30226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26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 descr="ppbackgrou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685800" y="762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200" dirty="0"/>
              <a:t>Systems View of Managing Safety</a:t>
            </a:r>
            <a:endParaRPr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4130A25C-64BC-4EDA-A298-5C9227F99338}"/>
              </a:ext>
            </a:extLst>
          </p:cNvPr>
          <p:cNvSpPr/>
          <p:nvPr/>
        </p:nvSpPr>
        <p:spPr>
          <a:xfrm>
            <a:off x="1500326" y="1373819"/>
            <a:ext cx="5357674" cy="4485443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8CEA398-AC82-49A8-925F-0984730663BC}"/>
              </a:ext>
            </a:extLst>
          </p:cNvPr>
          <p:cNvCxnSpPr>
            <a:cxnSpLocks/>
          </p:cNvCxnSpPr>
          <p:nvPr/>
        </p:nvCxnSpPr>
        <p:spPr>
          <a:xfrm>
            <a:off x="3364637" y="2734323"/>
            <a:ext cx="16512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BE0161-7E20-40A5-AB00-A4E28F26A804}"/>
              </a:ext>
            </a:extLst>
          </p:cNvPr>
          <p:cNvCxnSpPr>
            <a:cxnSpLocks/>
          </p:cNvCxnSpPr>
          <p:nvPr/>
        </p:nvCxnSpPr>
        <p:spPr>
          <a:xfrm>
            <a:off x="2760956" y="3755254"/>
            <a:ext cx="28586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9B1E23-FFB6-4282-86C1-53938A543412}"/>
              </a:ext>
            </a:extLst>
          </p:cNvPr>
          <p:cNvCxnSpPr>
            <a:cxnSpLocks/>
          </p:cNvCxnSpPr>
          <p:nvPr/>
        </p:nvCxnSpPr>
        <p:spPr>
          <a:xfrm>
            <a:off x="2175029" y="4749553"/>
            <a:ext cx="40215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DDB7E53-E26B-4D40-ACCB-08E2E5E9F7AB}"/>
              </a:ext>
            </a:extLst>
          </p:cNvPr>
          <p:cNvSpPr txBox="1"/>
          <p:nvPr/>
        </p:nvSpPr>
        <p:spPr>
          <a:xfrm>
            <a:off x="3422341" y="2379173"/>
            <a:ext cx="1526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Understanding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F78B1B-24B2-45ED-BAF1-35CD894D695C}"/>
              </a:ext>
            </a:extLst>
          </p:cNvPr>
          <p:cNvSpPr txBox="1"/>
          <p:nvPr/>
        </p:nvSpPr>
        <p:spPr>
          <a:xfrm>
            <a:off x="2875177" y="3420419"/>
            <a:ext cx="2513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Knowledge/Implementation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B62CCF-2A8B-4BD9-93C6-52E55FBDC989}"/>
              </a:ext>
            </a:extLst>
          </p:cNvPr>
          <p:cNvSpPr txBox="1"/>
          <p:nvPr/>
        </p:nvSpPr>
        <p:spPr>
          <a:xfrm>
            <a:off x="2854284" y="4432674"/>
            <a:ext cx="2496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Information/Documentation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0DB67B-E718-42B8-BEDB-09890EAC914E}"/>
              </a:ext>
            </a:extLst>
          </p:cNvPr>
          <p:cNvSpPr txBox="1"/>
          <p:nvPr/>
        </p:nvSpPr>
        <p:spPr>
          <a:xfrm>
            <a:off x="3364637" y="5484181"/>
            <a:ext cx="1526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Data</a:t>
            </a: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7CC96057-A9F1-4246-9FEA-45977B467E88}"/>
              </a:ext>
            </a:extLst>
          </p:cNvPr>
          <p:cNvSpPr/>
          <p:nvPr/>
        </p:nvSpPr>
        <p:spPr>
          <a:xfrm>
            <a:off x="3493362" y="2625098"/>
            <a:ext cx="1371601" cy="364759"/>
          </a:xfrm>
          <a:prstGeom prst="upArrow">
            <a:avLst>
              <a:gd name="adj1" fmla="val 78479"/>
              <a:gd name="adj2" fmla="val 500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Judgement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7BBAD27D-58DF-4655-98A6-48423E119629}"/>
              </a:ext>
            </a:extLst>
          </p:cNvPr>
          <p:cNvSpPr/>
          <p:nvPr/>
        </p:nvSpPr>
        <p:spPr>
          <a:xfrm>
            <a:off x="3500019" y="3684907"/>
            <a:ext cx="1371601" cy="364759"/>
          </a:xfrm>
          <a:prstGeom prst="upArrow">
            <a:avLst>
              <a:gd name="adj1" fmla="val 78479"/>
              <a:gd name="adj2" fmla="val 500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Learning</a:t>
            </a: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5BBCD6DD-98C2-475E-A0F4-DB9AF3582961}"/>
              </a:ext>
            </a:extLst>
          </p:cNvPr>
          <p:cNvSpPr/>
          <p:nvPr/>
        </p:nvSpPr>
        <p:spPr>
          <a:xfrm>
            <a:off x="3506678" y="4703626"/>
            <a:ext cx="1371601" cy="364759"/>
          </a:xfrm>
          <a:prstGeom prst="upArrow">
            <a:avLst>
              <a:gd name="adj1" fmla="val 78479"/>
              <a:gd name="adj2" fmla="val 500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Processing</a:t>
            </a: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33D5FA57-30CD-4E7A-9F47-35457B085725}"/>
              </a:ext>
            </a:extLst>
          </p:cNvPr>
          <p:cNvSpPr/>
          <p:nvPr/>
        </p:nvSpPr>
        <p:spPr>
          <a:xfrm>
            <a:off x="4758432" y="862683"/>
            <a:ext cx="3513336" cy="741483"/>
          </a:xfrm>
          <a:prstGeom prst="cloudCallout">
            <a:avLst>
              <a:gd name="adj1" fmla="val -66616"/>
              <a:gd name="adj2" fmla="val 2131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Safety Situational Awareness across all systems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1B5021-E6D9-48B4-8475-F3F5428E192D}"/>
              </a:ext>
            </a:extLst>
          </p:cNvPr>
          <p:cNvSpPr txBox="1"/>
          <p:nvPr/>
        </p:nvSpPr>
        <p:spPr>
          <a:xfrm>
            <a:off x="6465160" y="1503216"/>
            <a:ext cx="230819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Hazard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 Effectiveness</a:t>
            </a:r>
          </a:p>
          <a:p>
            <a:pPr lvl="2"/>
            <a:r>
              <a:rPr lang="en-US" dirty="0"/>
              <a:t>         Best Practices</a:t>
            </a:r>
          </a:p>
          <a:p>
            <a:pPr lvl="2"/>
            <a:r>
              <a:rPr lang="en-US" dirty="0"/>
              <a:t>         Improvements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Risk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Assets (Visibility/Reliability)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BBS and/or HPI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Audit and Investigation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ROI and Budgeting</a:t>
            </a:r>
          </a:p>
        </p:txBody>
      </p:sp>
      <p:sp>
        <p:nvSpPr>
          <p:cNvPr id="5" name="Arrow: Curved Down 4">
            <a:extLst>
              <a:ext uri="{FF2B5EF4-FFF2-40B4-BE49-F238E27FC236}">
                <a16:creationId xmlns:a16="http://schemas.microsoft.com/office/drawing/2014/main" id="{EAF6BE46-6B32-4FB7-AC95-B1A8C216CF09}"/>
              </a:ext>
            </a:extLst>
          </p:cNvPr>
          <p:cNvSpPr/>
          <p:nvPr/>
        </p:nvSpPr>
        <p:spPr>
          <a:xfrm rot="7052562">
            <a:off x="6764393" y="4881045"/>
            <a:ext cx="1709728" cy="910426"/>
          </a:xfrm>
          <a:prstGeom prst="curvedDownArrow">
            <a:avLst>
              <a:gd name="adj1" fmla="val 40474"/>
              <a:gd name="adj2" fmla="val 23383"/>
              <a:gd name="adj3" fmla="val 418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37B963-B53A-41EB-A0F5-3E0C5EB48EF1}"/>
              </a:ext>
            </a:extLst>
          </p:cNvPr>
          <p:cNvSpPr txBox="1"/>
          <p:nvPr/>
        </p:nvSpPr>
        <p:spPr>
          <a:xfrm>
            <a:off x="2256812" y="4994022"/>
            <a:ext cx="879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Hazards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05A303-8442-464B-A809-7C65DDBCCC2A}"/>
              </a:ext>
            </a:extLst>
          </p:cNvPr>
          <p:cNvSpPr txBox="1"/>
          <p:nvPr/>
        </p:nvSpPr>
        <p:spPr>
          <a:xfrm>
            <a:off x="2390956" y="5218912"/>
            <a:ext cx="1077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Equipment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579D99-5BF5-476B-BED3-F06BF3F5E2DE}"/>
              </a:ext>
            </a:extLst>
          </p:cNvPr>
          <p:cNvSpPr txBox="1"/>
          <p:nvPr/>
        </p:nvSpPr>
        <p:spPr>
          <a:xfrm>
            <a:off x="2590442" y="5443802"/>
            <a:ext cx="909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Location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A9A649-AA83-4201-8E83-459B2B48BF03}"/>
              </a:ext>
            </a:extLst>
          </p:cNvPr>
          <p:cNvSpPr txBox="1"/>
          <p:nvPr/>
        </p:nvSpPr>
        <p:spPr>
          <a:xfrm>
            <a:off x="3827284" y="5068385"/>
            <a:ext cx="879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Tasks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07819A-99E7-44B6-A3A6-31094FC90E6F}"/>
              </a:ext>
            </a:extLst>
          </p:cNvPr>
          <p:cNvSpPr txBox="1"/>
          <p:nvPr/>
        </p:nvSpPr>
        <p:spPr>
          <a:xfrm>
            <a:off x="5000345" y="4873869"/>
            <a:ext cx="1095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Production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C9AF17-F928-426A-BC2D-2753EB7972ED}"/>
              </a:ext>
            </a:extLst>
          </p:cNvPr>
          <p:cNvSpPr txBox="1"/>
          <p:nvPr/>
        </p:nvSpPr>
        <p:spPr>
          <a:xfrm>
            <a:off x="2170929" y="4769132"/>
            <a:ext cx="879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People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4405CC-27B0-4BE0-A1D8-C6ECE88B0D3E}"/>
              </a:ext>
            </a:extLst>
          </p:cNvPr>
          <p:cNvSpPr txBox="1"/>
          <p:nvPr/>
        </p:nvSpPr>
        <p:spPr>
          <a:xfrm>
            <a:off x="5108452" y="5123722"/>
            <a:ext cx="1135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Compliance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0A21FE-41F3-4DFB-8D4C-C955A552A7F3}"/>
              </a:ext>
            </a:extLst>
          </p:cNvPr>
          <p:cNvSpPr txBox="1"/>
          <p:nvPr/>
        </p:nvSpPr>
        <p:spPr>
          <a:xfrm>
            <a:off x="3705557" y="5267751"/>
            <a:ext cx="1049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Conditions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F9697B-B56D-4F94-B025-D5C9F9B955CE}"/>
              </a:ext>
            </a:extLst>
          </p:cNvPr>
          <p:cNvSpPr txBox="1"/>
          <p:nvPr/>
        </p:nvSpPr>
        <p:spPr>
          <a:xfrm>
            <a:off x="5292244" y="5366565"/>
            <a:ext cx="879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Cost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80A2B9-3E95-4187-B918-4723ADA48267}"/>
              </a:ext>
            </a:extLst>
          </p:cNvPr>
          <p:cNvSpPr txBox="1"/>
          <p:nvPr/>
        </p:nvSpPr>
        <p:spPr>
          <a:xfrm>
            <a:off x="2710469" y="4140245"/>
            <a:ext cx="879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Controls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440539-6299-4F96-BE91-605C7BD8200B}"/>
              </a:ext>
            </a:extLst>
          </p:cNvPr>
          <p:cNvSpPr txBox="1"/>
          <p:nvPr/>
        </p:nvSpPr>
        <p:spPr>
          <a:xfrm>
            <a:off x="3790484" y="4150438"/>
            <a:ext cx="879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ID Risks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17C035-96D8-4D91-8148-AA2F489AF1ED}"/>
              </a:ext>
            </a:extLst>
          </p:cNvPr>
          <p:cNvSpPr txBox="1"/>
          <p:nvPr/>
        </p:nvSpPr>
        <p:spPr>
          <a:xfrm>
            <a:off x="4717224" y="4140245"/>
            <a:ext cx="1111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Capabilities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D0A99DB-8A81-4A85-850A-544BF3EF528E}"/>
              </a:ext>
            </a:extLst>
          </p:cNvPr>
          <p:cNvSpPr txBox="1"/>
          <p:nvPr/>
        </p:nvSpPr>
        <p:spPr>
          <a:xfrm>
            <a:off x="3155486" y="3004622"/>
            <a:ext cx="1023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JHA/JSA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1BB277B-E154-4D6A-8A40-DAA7588B4603}"/>
              </a:ext>
            </a:extLst>
          </p:cNvPr>
          <p:cNvSpPr txBox="1"/>
          <p:nvPr/>
        </p:nvSpPr>
        <p:spPr>
          <a:xfrm>
            <a:off x="2914433" y="3242033"/>
            <a:ext cx="1505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Risk Decisions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2CE41C-167D-4576-A639-F15BA7A142BC}"/>
              </a:ext>
            </a:extLst>
          </p:cNvPr>
          <p:cNvSpPr txBox="1"/>
          <p:nvPr/>
        </p:nvSpPr>
        <p:spPr>
          <a:xfrm>
            <a:off x="4008587" y="3012296"/>
            <a:ext cx="1395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Req Training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B57CAA-F05D-467A-AA67-B3694151E68C}"/>
              </a:ext>
            </a:extLst>
          </p:cNvPr>
          <p:cNvSpPr txBox="1"/>
          <p:nvPr/>
        </p:nvSpPr>
        <p:spPr>
          <a:xfrm>
            <a:off x="4230149" y="3233733"/>
            <a:ext cx="1291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Observations</a:t>
            </a:r>
          </a:p>
        </p:txBody>
      </p:sp>
      <p:sp>
        <p:nvSpPr>
          <p:cNvPr id="37" name="Thought Bubble: Cloud 36">
            <a:extLst>
              <a:ext uri="{FF2B5EF4-FFF2-40B4-BE49-F238E27FC236}">
                <a16:creationId xmlns:a16="http://schemas.microsoft.com/office/drawing/2014/main" id="{ABDEBF3C-3826-48DE-8F35-14BE0F44789E}"/>
              </a:ext>
            </a:extLst>
          </p:cNvPr>
          <p:cNvSpPr/>
          <p:nvPr/>
        </p:nvSpPr>
        <p:spPr>
          <a:xfrm>
            <a:off x="156205" y="848550"/>
            <a:ext cx="3513336" cy="741483"/>
          </a:xfrm>
          <a:prstGeom prst="cloudCallout">
            <a:avLst>
              <a:gd name="adj1" fmla="val 63517"/>
              <a:gd name="adj2" fmla="val 225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Leading and Lagging indicators across all systems</a:t>
            </a:r>
          </a:p>
        </p:txBody>
      </p:sp>
      <p:sp>
        <p:nvSpPr>
          <p:cNvPr id="9" name="Arrow: Up-Down 8">
            <a:extLst>
              <a:ext uri="{FF2B5EF4-FFF2-40B4-BE49-F238E27FC236}">
                <a16:creationId xmlns:a16="http://schemas.microsoft.com/office/drawing/2014/main" id="{E533426F-ED54-407A-981D-ED7B82737731}"/>
              </a:ext>
            </a:extLst>
          </p:cNvPr>
          <p:cNvSpPr/>
          <p:nvPr/>
        </p:nvSpPr>
        <p:spPr>
          <a:xfrm>
            <a:off x="1627786" y="1752890"/>
            <a:ext cx="386026" cy="615514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7E1F4E-E5BC-4486-9860-6D7B93D52308}"/>
              </a:ext>
            </a:extLst>
          </p:cNvPr>
          <p:cNvGrpSpPr/>
          <p:nvPr/>
        </p:nvGrpSpPr>
        <p:grpSpPr>
          <a:xfrm>
            <a:off x="265806" y="2494556"/>
            <a:ext cx="817086" cy="694975"/>
            <a:chOff x="265806" y="2494556"/>
            <a:chExt cx="817086" cy="694975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6813AE14-3FAA-4C4A-AA26-F05223480544}"/>
                </a:ext>
              </a:extLst>
            </p:cNvPr>
            <p:cNvSpPr/>
            <p:nvPr/>
          </p:nvSpPr>
          <p:spPr>
            <a:xfrm>
              <a:off x="265806" y="2494556"/>
              <a:ext cx="817086" cy="69497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99A9EE-9FDE-4A18-8A6E-DC12ED18D2F1}"/>
                </a:ext>
              </a:extLst>
            </p:cNvPr>
            <p:cNvSpPr txBox="1"/>
            <p:nvPr/>
          </p:nvSpPr>
          <p:spPr>
            <a:xfrm>
              <a:off x="398570" y="2814437"/>
              <a:ext cx="6123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ERP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6C050A4-8968-456A-B0EE-FA5F2D6482FA}"/>
              </a:ext>
            </a:extLst>
          </p:cNvPr>
          <p:cNvGrpSpPr/>
          <p:nvPr/>
        </p:nvGrpSpPr>
        <p:grpSpPr>
          <a:xfrm>
            <a:off x="1277768" y="2494556"/>
            <a:ext cx="817086" cy="694975"/>
            <a:chOff x="265806" y="2494556"/>
            <a:chExt cx="817086" cy="694975"/>
          </a:xfrm>
        </p:grpSpPr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6C441ABB-5A05-4933-BF4B-E0A309FE3DCB}"/>
                </a:ext>
              </a:extLst>
            </p:cNvPr>
            <p:cNvSpPr/>
            <p:nvPr/>
          </p:nvSpPr>
          <p:spPr>
            <a:xfrm>
              <a:off x="265806" y="2494556"/>
              <a:ext cx="817086" cy="69497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03836F0-06C9-484C-B5CC-FDDC22D71BDA}"/>
                </a:ext>
              </a:extLst>
            </p:cNvPr>
            <p:cNvSpPr txBox="1"/>
            <p:nvPr/>
          </p:nvSpPr>
          <p:spPr>
            <a:xfrm>
              <a:off x="398570" y="2814437"/>
              <a:ext cx="6123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HR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A87FF4F-F7F7-4872-8F2D-0B434AC94744}"/>
              </a:ext>
            </a:extLst>
          </p:cNvPr>
          <p:cNvGrpSpPr/>
          <p:nvPr/>
        </p:nvGrpSpPr>
        <p:grpSpPr>
          <a:xfrm>
            <a:off x="350330" y="3320982"/>
            <a:ext cx="817086" cy="694975"/>
            <a:chOff x="265806" y="2494556"/>
            <a:chExt cx="817086" cy="694975"/>
          </a:xfrm>
        </p:grpSpPr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1900DD2B-3EA0-4BE1-8FE0-438820414267}"/>
                </a:ext>
              </a:extLst>
            </p:cNvPr>
            <p:cNvSpPr/>
            <p:nvPr/>
          </p:nvSpPr>
          <p:spPr>
            <a:xfrm>
              <a:off x="265806" y="2494556"/>
              <a:ext cx="817086" cy="69497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6FDB397-34F0-42B2-BE75-9A1D727FE19A}"/>
                </a:ext>
              </a:extLst>
            </p:cNvPr>
            <p:cNvSpPr txBox="1"/>
            <p:nvPr/>
          </p:nvSpPr>
          <p:spPr>
            <a:xfrm>
              <a:off x="398570" y="2814437"/>
              <a:ext cx="6123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PROD</a:t>
              </a:r>
            </a:p>
          </p:txBody>
        </p:sp>
      </p:grpSp>
      <p:sp>
        <p:nvSpPr>
          <p:cNvPr id="45" name="Arrow: Up-Down 44">
            <a:extLst>
              <a:ext uri="{FF2B5EF4-FFF2-40B4-BE49-F238E27FC236}">
                <a16:creationId xmlns:a16="http://schemas.microsoft.com/office/drawing/2014/main" id="{CB32BD51-AB37-483A-9FF1-E6E62C1943A7}"/>
              </a:ext>
            </a:extLst>
          </p:cNvPr>
          <p:cNvSpPr/>
          <p:nvPr/>
        </p:nvSpPr>
        <p:spPr>
          <a:xfrm rot="19738754">
            <a:off x="1151722" y="4077005"/>
            <a:ext cx="386026" cy="1395709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159D5A-0268-4B13-B456-3C16BE0411D5}"/>
              </a:ext>
            </a:extLst>
          </p:cNvPr>
          <p:cNvSpPr txBox="1"/>
          <p:nvPr/>
        </p:nvSpPr>
        <p:spPr>
          <a:xfrm rot="3474927">
            <a:off x="983770" y="4479918"/>
            <a:ext cx="176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Continuous Improvement</a:t>
            </a:r>
          </a:p>
        </p:txBody>
      </p:sp>
      <p:sp>
        <p:nvSpPr>
          <p:cNvPr id="38" name="Thought Bubble: Cloud 37">
            <a:extLst>
              <a:ext uri="{FF2B5EF4-FFF2-40B4-BE49-F238E27FC236}">
                <a16:creationId xmlns:a16="http://schemas.microsoft.com/office/drawing/2014/main" id="{C163EF68-30B8-4CB5-AA1A-BDA71AA429DD}"/>
              </a:ext>
            </a:extLst>
          </p:cNvPr>
          <p:cNvSpPr/>
          <p:nvPr/>
        </p:nvSpPr>
        <p:spPr>
          <a:xfrm>
            <a:off x="72876" y="2145530"/>
            <a:ext cx="324019" cy="426059"/>
          </a:xfrm>
          <a:prstGeom prst="cloudCallout">
            <a:avLst>
              <a:gd name="adj1" fmla="val 135339"/>
              <a:gd name="adj2" fmla="val 3749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hought Bubble: Cloud 47">
            <a:extLst>
              <a:ext uri="{FF2B5EF4-FFF2-40B4-BE49-F238E27FC236}">
                <a16:creationId xmlns:a16="http://schemas.microsoft.com/office/drawing/2014/main" id="{C96A1EE8-C33B-49A5-9B0D-5C466EBDD594}"/>
              </a:ext>
            </a:extLst>
          </p:cNvPr>
          <p:cNvSpPr/>
          <p:nvPr/>
        </p:nvSpPr>
        <p:spPr>
          <a:xfrm>
            <a:off x="1307093" y="2069772"/>
            <a:ext cx="324019" cy="426059"/>
          </a:xfrm>
          <a:prstGeom prst="cloudCallout">
            <a:avLst>
              <a:gd name="adj1" fmla="val 58623"/>
              <a:gd name="adj2" fmla="val 5833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hought Bubble: Cloud 48">
            <a:extLst>
              <a:ext uri="{FF2B5EF4-FFF2-40B4-BE49-F238E27FC236}">
                <a16:creationId xmlns:a16="http://schemas.microsoft.com/office/drawing/2014/main" id="{695B9A1E-6BFD-42ED-A7C8-47915651C1C3}"/>
              </a:ext>
            </a:extLst>
          </p:cNvPr>
          <p:cNvSpPr/>
          <p:nvPr/>
        </p:nvSpPr>
        <p:spPr>
          <a:xfrm>
            <a:off x="98543" y="3229065"/>
            <a:ext cx="324019" cy="426059"/>
          </a:xfrm>
          <a:prstGeom prst="cloudCallout">
            <a:avLst>
              <a:gd name="adj1" fmla="val 154518"/>
              <a:gd name="adj2" fmla="val -2918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90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 descr="ppbackgrou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685800" y="762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sp>
        <p:nvSpPr>
          <p:cNvPr id="121" name="Google Shape;121;p17" descr="Rectangle: Click to edit Master text styles&#10;Second level&#10;Third level&#10;Fourth level&#10;Fifth level"/>
          <p:cNvSpPr txBox="1">
            <a:spLocks noGrp="1"/>
          </p:cNvSpPr>
          <p:nvPr>
            <p:ph type="body" idx="1"/>
          </p:nvPr>
        </p:nvSpPr>
        <p:spPr>
          <a:xfrm>
            <a:off x="0" y="1046334"/>
            <a:ext cx="9144000" cy="44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/>
              <a:t>Service to digitize and automate safety management</a:t>
            </a:r>
          </a:p>
          <a:p>
            <a:pPr lvl="1">
              <a:lnSpc>
                <a:spcPct val="130000"/>
              </a:lnSpc>
              <a:spcBef>
                <a:spcPts val="640"/>
              </a:spcBef>
              <a:buChar char="●"/>
            </a:pPr>
            <a:r>
              <a:rPr lang="en-US" sz="2000" dirty="0"/>
              <a:t>Provided by safety professions not software developers</a:t>
            </a:r>
            <a:endParaRPr sz="2000" dirty="0"/>
          </a:p>
          <a:p>
            <a:pPr marL="45720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/>
              <a:t>Not a specific software or platform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Char char="●"/>
            </a:pPr>
            <a:r>
              <a:rPr lang="en-US" sz="2000" dirty="0"/>
              <a:t>Prevent stove pipe (single focus, one size fits none)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Char char="●"/>
            </a:pPr>
            <a:r>
              <a:rPr lang="en-US" sz="2000" dirty="0"/>
              <a:t>Allows user to determine form, fit, and function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Char char="●"/>
            </a:pPr>
            <a:r>
              <a:rPr lang="en-US" sz="2000" dirty="0"/>
              <a:t>Integrate into any system you have or want to use  </a:t>
            </a:r>
            <a:endParaRPr sz="2000" dirty="0"/>
          </a:p>
          <a:p>
            <a:pPr marL="45720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/>
              <a:t>An environment (blank slate and completely tailorable)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Char char="●"/>
            </a:pPr>
            <a:r>
              <a:rPr lang="en-US" sz="2000" dirty="0"/>
              <a:t>Data Collection and/or Data Discovery</a:t>
            </a:r>
          </a:p>
          <a:p>
            <a:pPr lvl="2">
              <a:lnSpc>
                <a:spcPct val="130000"/>
              </a:lnSpc>
              <a:spcBef>
                <a:spcPts val="0"/>
              </a:spcBef>
              <a:buChar char="●"/>
            </a:pPr>
            <a:r>
              <a:rPr lang="en-US" sz="1800" dirty="0"/>
              <a:t>On-line or off-line</a:t>
            </a:r>
          </a:p>
          <a:p>
            <a:pPr lvl="2">
              <a:lnSpc>
                <a:spcPct val="130000"/>
              </a:lnSpc>
              <a:spcBef>
                <a:spcPts val="0"/>
              </a:spcBef>
              <a:buChar char="●"/>
            </a:pPr>
            <a:r>
              <a:rPr lang="en-US" sz="1800" dirty="0"/>
              <a:t>Manual entry or automatic</a:t>
            </a:r>
          </a:p>
          <a:p>
            <a:pPr lvl="2">
              <a:lnSpc>
                <a:spcPct val="130000"/>
              </a:lnSpc>
              <a:spcBef>
                <a:spcPts val="0"/>
              </a:spcBef>
              <a:buChar char="●"/>
            </a:pPr>
            <a:r>
              <a:rPr lang="en-US" sz="1800" dirty="0"/>
              <a:t>Data structure is customizable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Char char="●"/>
            </a:pPr>
            <a:r>
              <a:rPr lang="en-US" sz="2000" dirty="0"/>
              <a:t>Manage Information (edit, update, send, receive, visualize)</a:t>
            </a:r>
          </a:p>
          <a:p>
            <a:pPr marL="1028700" lvl="2" indent="0">
              <a:lnSpc>
                <a:spcPct val="13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lvl="2">
              <a:lnSpc>
                <a:spcPct val="130000"/>
              </a:lnSpc>
              <a:spcBef>
                <a:spcPts val="0"/>
              </a:spcBef>
              <a:buChar char="●"/>
            </a:pPr>
            <a:endParaRPr sz="2000" dirty="0"/>
          </a:p>
          <a:p>
            <a:pPr marL="0" lvl="0" indent="0" algn="l" rtl="0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800" dirty="0"/>
          </a:p>
        </p:txBody>
      </p:sp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DA75D8E7-F3F7-4A0E-876D-311FEC488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6050" y="20465"/>
            <a:ext cx="5299969" cy="102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54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 descr="ppbackgrou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685800" y="762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200" dirty="0"/>
              <a:t>Demo</a:t>
            </a:r>
            <a:endParaRPr dirty="0"/>
          </a:p>
        </p:txBody>
      </p:sp>
      <p:sp>
        <p:nvSpPr>
          <p:cNvPr id="121" name="Google Shape;121;p17" descr="Rectangle: Click to edit Master text styles&#10;Second level&#10;Third level&#10;Fourth level&#10;Fifth level"/>
          <p:cNvSpPr txBox="1">
            <a:spLocks noGrp="1"/>
          </p:cNvSpPr>
          <p:nvPr>
            <p:ph type="body" idx="1"/>
          </p:nvPr>
        </p:nvSpPr>
        <p:spPr>
          <a:xfrm>
            <a:off x="0" y="1569625"/>
            <a:ext cx="9144000" cy="44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Data collection plan</a:t>
            </a:r>
            <a:endParaRPr dirty="0"/>
          </a:p>
          <a:p>
            <a:pPr marL="45720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Managing information using an administrative console</a:t>
            </a:r>
          </a:p>
          <a:p>
            <a:pPr marL="45720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Safety Situational Awareness across all systems</a:t>
            </a:r>
          </a:p>
          <a:p>
            <a:pPr marL="11430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dirty="0"/>
          </a:p>
          <a:p>
            <a:pPr marL="0" lvl="0" indent="0" algn="l" rtl="0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125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BB8F6-9B62-4269-B2D5-0D65D8BFF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64C6C8-5033-46BE-801E-90273C670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554" y="4258672"/>
            <a:ext cx="4677245" cy="2439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0DF58B-57AE-485C-87C7-709D98282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86799" cy="4358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79BD13-DBCC-4E0D-A31D-9BF6DBB4B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" y="4258059"/>
            <a:ext cx="4003298" cy="243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00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 descr="ppbackgrou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FDE0C8E-171A-4BB0-9319-7B260EC085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Comments / Questions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539B5DA-A8AD-4197-AA95-ED8DF29021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88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236</Words>
  <Application>Microsoft Office PowerPoint</Application>
  <PresentationFormat>On-screen Show (4:3)</PresentationFormat>
  <Paragraphs>73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 Theme</vt:lpstr>
      <vt:lpstr>Safety Manager </vt:lpstr>
      <vt:lpstr>AGENDA</vt:lpstr>
      <vt:lpstr>How I have felt as a manager</vt:lpstr>
      <vt:lpstr>Systems View of Managing Safety</vt:lpstr>
      <vt:lpstr>PowerPoint Presentation</vt:lpstr>
      <vt:lpstr>Demo</vt:lpstr>
      <vt:lpstr>PowerPoint Presentation</vt:lpstr>
      <vt:lpstr>Comments /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OSHA Electrical Safety Basics and NFPA 70E Arc Flash Requirements 2021</dc:title>
  <dc:creator>Chet Kemp</dc:creator>
  <cp:lastModifiedBy>CR Compliance</cp:lastModifiedBy>
  <cp:revision>34</cp:revision>
  <dcterms:modified xsi:type="dcterms:W3CDTF">2021-02-24T20:57:24Z</dcterms:modified>
</cp:coreProperties>
</file>